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8" r:id="rId2"/>
    <p:sldId id="271" r:id="rId3"/>
    <p:sldId id="258" r:id="rId4"/>
    <p:sldId id="259" r:id="rId5"/>
    <p:sldId id="293" r:id="rId6"/>
    <p:sldId id="295" r:id="rId7"/>
    <p:sldId id="300" r:id="rId8"/>
    <p:sldId id="297" r:id="rId9"/>
    <p:sldId id="285" r:id="rId10"/>
    <p:sldId id="266" r:id="rId11"/>
    <p:sldId id="302" r:id="rId12"/>
    <p:sldId id="304" r:id="rId13"/>
    <p:sldId id="306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>
        <p:scale>
          <a:sx n="50" d="100"/>
          <a:sy n="50" d="100"/>
        </p:scale>
        <p:origin x="-2652" y="-12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26DECC-3EDC-4087-9AA8-71223332FE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49C811-B5B3-48D7-A024-72717F83FD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F661-D6D2-404E-B344-47A85766C6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F0F5B95-D7BE-4B34-A2BC-F11D46DEAD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A03108-017F-4D6D-B636-EC4D7375FB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9498B9-EF42-4380-8278-FCE8B7887C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D1046C-EC41-4689-86DE-4D4C0F22C3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D0082F-1C64-4EFE-B6E5-000C6D5EAA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FAD8E5-C70E-4C26-8CEB-35E4D5A4CB2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E0994B-B15B-4CB8-82DE-E6ED86584B6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B08F9A-B283-4173-BEDD-D2AD43C42ED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346EA3-3579-4059-BEF4-B6F47A2AF9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9713AF9-0187-4DDD-83A0-FFC8BB3ABAC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CH4: Forces </a:t>
            </a: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and Newton's Laws of Motion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2819400"/>
            <a:ext cx="7696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Concepts of force, mass, and weight.</a:t>
            </a:r>
          </a:p>
          <a:p>
            <a:r>
              <a:rPr lang="en-US" dirty="0" smtClean="0"/>
              <a:t>Newton’s laws of motion.</a:t>
            </a:r>
          </a:p>
          <a:p>
            <a:r>
              <a:rPr lang="en-US" dirty="0" smtClean="0"/>
              <a:t>Newton’s law of gravitation.</a:t>
            </a:r>
          </a:p>
          <a:p>
            <a:r>
              <a:rPr lang="en-US" dirty="0" smtClean="0"/>
              <a:t>Friction: kinetic and static frictional forces</a:t>
            </a:r>
          </a:p>
          <a:p>
            <a:r>
              <a:rPr lang="en-US" dirty="0" smtClean="0"/>
              <a:t>Free-body-diagram: Identifying forces acting on an object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000000"/>
                </a:solidFill>
                <a:latin typeface="Arial" charset="0"/>
                <a:cs typeface="Arial" charset="0"/>
              </a:rPr>
              <a:t>Units</a:t>
            </a:r>
          </a:p>
        </p:txBody>
      </p:sp>
      <p:sp>
        <p:nvSpPr>
          <p:cNvPr id="12325" name="Rectangle 37"/>
          <p:cNvSpPr>
            <a:spLocks noChangeArrowheads="1"/>
          </p:cNvSpPr>
          <p:nvPr/>
        </p:nvSpPr>
        <p:spPr bwMode="auto">
          <a:xfrm>
            <a:off x="0" y="4976813"/>
            <a:ext cx="9144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/>
            </a:r>
            <a:br>
              <a:rPr lang="en-US"/>
            </a:br>
            <a:endParaRPr lang="en-US"/>
          </a:p>
        </p:txBody>
      </p:sp>
      <p:pic>
        <p:nvPicPr>
          <p:cNvPr id="12296" name="Picture 8" descr="pixe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7000" y="1562100"/>
            <a:ext cx="11113" cy="11113"/>
          </a:xfrm>
          <a:prstGeom prst="rect">
            <a:avLst/>
          </a:prstGeom>
          <a:noFill/>
        </p:spPr>
      </p:pic>
      <p:pic>
        <p:nvPicPr>
          <p:cNvPr id="12302" name="Picture 14" descr="pixe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8275" y="2279650"/>
            <a:ext cx="11113" cy="11113"/>
          </a:xfrm>
          <a:prstGeom prst="rect">
            <a:avLst/>
          </a:prstGeom>
          <a:noFill/>
        </p:spPr>
      </p:pic>
      <p:pic>
        <p:nvPicPr>
          <p:cNvPr id="12316" name="Picture 28" descr="pixe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8275" y="4108450"/>
            <a:ext cx="11113" cy="11113"/>
          </a:xfrm>
          <a:prstGeom prst="rect">
            <a:avLst/>
          </a:prstGeom>
          <a:noFill/>
        </p:spPr>
      </p:pic>
      <p:pic>
        <p:nvPicPr>
          <p:cNvPr id="12319" name="Picture 31" descr="pixe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8275" y="4565650"/>
            <a:ext cx="11113" cy="11113"/>
          </a:xfrm>
          <a:prstGeom prst="rect">
            <a:avLst/>
          </a:prstGeom>
          <a:noFill/>
        </p:spPr>
      </p:pic>
      <p:pic>
        <p:nvPicPr>
          <p:cNvPr id="12326" name="Picture 38" descr="tab001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57200" y="2514600"/>
            <a:ext cx="8305800" cy="2185988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9999"/>
                </a:solidFill>
                <a:latin typeface="Arial" charset="0"/>
                <a:cs typeface="Arial" charset="0"/>
              </a:rPr>
              <a:t>Newton's </a:t>
            </a:r>
            <a:r>
              <a:rPr lang="en-US" b="1" dirty="0">
                <a:solidFill>
                  <a:srgbClr val="009999"/>
                </a:solidFill>
                <a:latin typeface="Arial" charset="0"/>
                <a:cs typeface="Arial" charset="0"/>
              </a:rPr>
              <a:t>Third Law of Motion</a:t>
            </a:r>
            <a:r>
              <a:rPr lang="en-US" b="1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89091" name="Text Box 3"/>
          <p:cNvSpPr txBox="1">
            <a:spLocks noChangeArrowheads="1"/>
          </p:cNvSpPr>
          <p:nvPr/>
        </p:nvSpPr>
        <p:spPr bwMode="auto">
          <a:xfrm>
            <a:off x="1066800" y="4191000"/>
            <a:ext cx="7162800" cy="173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Whenever one body exerts a </a:t>
            </a:r>
            <a:r>
              <a:rPr lang="en-US">
                <a:solidFill>
                  <a:srgbClr val="009900"/>
                </a:solidFill>
              </a:rPr>
              <a:t>force</a:t>
            </a:r>
            <a:r>
              <a:rPr lang="en-US"/>
              <a:t> on a second body, the second body exerts an oppositely directed force of equal magnitude on the first body.</a:t>
            </a:r>
          </a:p>
          <a:p>
            <a:pPr>
              <a:spcBef>
                <a:spcPct val="50000"/>
              </a:spcBef>
            </a:pPr>
            <a:endParaRPr lang="en-US"/>
          </a:p>
        </p:txBody>
      </p:sp>
      <p:pic>
        <p:nvPicPr>
          <p:cNvPr id="89092" name="Picture 4" descr="These two polar bears exert action and reaction forces on each other. ( Norbert Rosing/National Geographic/Getty Images)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971800" y="2286000"/>
            <a:ext cx="2422525" cy="16002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r>
              <a:rPr lang="en-US" b="1">
                <a:solidFill>
                  <a:srgbClr val="000000"/>
                </a:solidFill>
                <a:latin typeface="Arial" charset="0"/>
                <a:cs typeface="Arial" charset="0"/>
              </a:rPr>
              <a:t> </a:t>
            </a:r>
            <a:r>
              <a:rPr lang="en-US" b="1">
                <a:solidFill>
                  <a:srgbClr val="009999"/>
                </a:solidFill>
                <a:latin typeface="Arial" charset="0"/>
                <a:cs typeface="Arial" charset="0"/>
              </a:rPr>
              <a:t>Examples of Newton's 3</a:t>
            </a:r>
            <a:r>
              <a:rPr lang="en-US" b="1" baseline="30000">
                <a:solidFill>
                  <a:srgbClr val="009999"/>
                </a:solidFill>
                <a:latin typeface="Arial" charset="0"/>
                <a:cs typeface="Arial" charset="0"/>
              </a:rPr>
              <a:t>rd</a:t>
            </a:r>
            <a:r>
              <a:rPr lang="en-US" b="1">
                <a:solidFill>
                  <a:srgbClr val="009999"/>
                </a:solidFill>
                <a:latin typeface="Arial" charset="0"/>
                <a:cs typeface="Arial" charset="0"/>
              </a:rPr>
              <a:t> Law </a:t>
            </a:r>
            <a:r>
              <a:rPr lang="en-US" b="1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</a:p>
        </p:txBody>
      </p:sp>
      <p:pic>
        <p:nvPicPr>
          <p:cNvPr id="69637" name="Picture 5" descr="04_08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371600" y="1752600"/>
            <a:ext cx="2460625" cy="1981200"/>
          </a:xfrm>
          <a:noFill/>
          <a:ln/>
        </p:spPr>
      </p:pic>
      <p:pic>
        <p:nvPicPr>
          <p:cNvPr id="69639" name="Picture 7" descr="04_09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476875" y="1676400"/>
            <a:ext cx="1947863" cy="2362200"/>
          </a:xfrm>
          <a:noFill/>
          <a:ln/>
        </p:spPr>
      </p:pic>
      <p:pic>
        <p:nvPicPr>
          <p:cNvPr id="69641" name="Picture 9" descr="04_10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5181600" y="4343400"/>
            <a:ext cx="2709863" cy="2098675"/>
          </a:xfrm>
          <a:noFill/>
          <a:ln/>
        </p:spPr>
      </p:pic>
      <p:pic>
        <p:nvPicPr>
          <p:cNvPr id="69643" name="Picture 11" descr="04_11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1524000" y="4114800"/>
            <a:ext cx="2181225" cy="22860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i="1" dirty="0" smtClean="0"/>
              <a:t>Example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72707" name="Picture 3" descr="Astronaut Ed White on a tethered space walk.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57200" y="4648200"/>
            <a:ext cx="1905000" cy="1914525"/>
          </a:xfrm>
          <a:noFill/>
          <a:ln/>
        </p:spPr>
      </p:pic>
      <p:sp>
        <p:nvSpPr>
          <p:cNvPr id="72708" name="Text Box 4"/>
          <p:cNvSpPr txBox="1">
            <a:spLocks noChangeArrowheads="1"/>
          </p:cNvSpPr>
          <p:nvPr/>
        </p:nvSpPr>
        <p:spPr bwMode="auto">
          <a:xfrm>
            <a:off x="2438400" y="4953000"/>
            <a:ext cx="5791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Astronauts use a tether to stay connected to the space capsule.</a:t>
            </a:r>
          </a:p>
        </p:txBody>
      </p:sp>
      <p:sp>
        <p:nvSpPr>
          <p:cNvPr id="72709" name="Text Box 5"/>
          <p:cNvSpPr txBox="1">
            <a:spLocks noChangeArrowheads="1"/>
          </p:cNvSpPr>
          <p:nvPr/>
        </p:nvSpPr>
        <p:spPr bwMode="auto">
          <a:xfrm>
            <a:off x="533400" y="2362200"/>
            <a:ext cx="82296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Suppose that the mass of the spacecraft in Figure 4.7 is </a:t>
            </a:r>
            <a:r>
              <a:rPr lang="en-US" i="1"/>
              <a:t>m</a:t>
            </a:r>
            <a:r>
              <a:rPr lang="en-US"/>
              <a:t>S = 11 000 kg and that the mass of the astronaut is </a:t>
            </a:r>
            <a:r>
              <a:rPr lang="en-US" i="1"/>
              <a:t>m</a:t>
            </a:r>
            <a:r>
              <a:rPr lang="en-US"/>
              <a:t>A = 92 kg. In addition, assume that the astronaut exerts a force of </a:t>
            </a:r>
            <a:r>
              <a:rPr lang="en-US" b="1"/>
              <a:t>P</a:t>
            </a:r>
            <a:r>
              <a:rPr lang="en-US"/>
              <a:t> = +36 N on the spacecraft. Find the accelerations of the spacecraft and the astronaut.</a:t>
            </a:r>
          </a:p>
        </p:txBody>
      </p:sp>
      <p:pic>
        <p:nvPicPr>
          <p:cNvPr id="72710" name="Picture 6" descr="fig04_07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724400" y="304800"/>
            <a:ext cx="2428875" cy="1990725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9999"/>
                </a:solidFill>
                <a:latin typeface="Arial" charset="0"/>
                <a:cs typeface="Arial" charset="0"/>
              </a:rPr>
              <a:t>The </a:t>
            </a:r>
            <a:r>
              <a:rPr lang="en-US" b="1" dirty="0" smtClean="0">
                <a:solidFill>
                  <a:srgbClr val="009999"/>
                </a:solidFill>
                <a:latin typeface="Arial" charset="0"/>
                <a:cs typeface="Arial" charset="0"/>
              </a:rPr>
              <a:t>Concept </a:t>
            </a:r>
            <a:r>
              <a:rPr lang="en-US" b="1" dirty="0">
                <a:solidFill>
                  <a:srgbClr val="009999"/>
                </a:solidFill>
                <a:latin typeface="Arial" charset="0"/>
                <a:cs typeface="Arial" charset="0"/>
              </a:rPr>
              <a:t>of Force </a:t>
            </a:r>
            <a:r>
              <a:rPr lang="en-US" b="1" dirty="0" smtClean="0">
                <a:solidFill>
                  <a:srgbClr val="009999"/>
                </a:solidFill>
                <a:latin typeface="Arial" charset="0"/>
                <a:cs typeface="Arial" charset="0"/>
              </a:rPr>
              <a:t> </a:t>
            </a:r>
            <a:endParaRPr lang="en-US" b="1" dirty="0">
              <a:solidFill>
                <a:srgbClr val="009999"/>
              </a:solidFill>
              <a:latin typeface="Arial" charset="0"/>
              <a:cs typeface="Arial" charset="0"/>
            </a:endParaRPr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533400" y="2057400"/>
            <a:ext cx="70866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In common usage, a </a:t>
            </a:r>
            <a:r>
              <a:rPr lang="en-US" b="1" i="1" dirty="0"/>
              <a:t>force</a:t>
            </a:r>
            <a:r>
              <a:rPr lang="en-US" dirty="0"/>
              <a:t> is a push or a pull.</a:t>
            </a:r>
          </a:p>
          <a:p>
            <a:pPr>
              <a:spcBef>
                <a:spcPct val="50000"/>
              </a:spcBef>
            </a:pPr>
            <a:r>
              <a:rPr lang="en-US" dirty="0"/>
              <a:t>Forces can be categorized as,</a:t>
            </a:r>
          </a:p>
          <a:p>
            <a:pPr>
              <a:spcBef>
                <a:spcPct val="50000"/>
              </a:spcBef>
            </a:pPr>
            <a:r>
              <a:rPr lang="en-US" dirty="0"/>
              <a:t>	Contact forces and Non-Contact forces.</a:t>
            </a:r>
          </a:p>
        </p:txBody>
      </p:sp>
      <p:pic>
        <p:nvPicPr>
          <p:cNvPr id="46084" name="Picture 4" descr="F:\PhsH\media\content\main\graphics\illustr\ch4\fig04_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4103688"/>
            <a:ext cx="5407025" cy="27543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6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>
                <a:solidFill>
                  <a:srgbClr val="009999"/>
                </a:solidFill>
                <a:latin typeface="Arial" charset="0"/>
                <a:cs typeface="Arial" charset="0"/>
              </a:rPr>
              <a:t>Mass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762000" y="1524000"/>
            <a:ext cx="7239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i="1" dirty="0" smtClean="0">
                <a:solidFill>
                  <a:srgbClr val="FF3300"/>
                </a:solidFill>
                <a:latin typeface="Arial" charset="0"/>
              </a:rPr>
              <a:t>Mass</a:t>
            </a:r>
            <a:r>
              <a:rPr lang="en-US" b="1" i="1" dirty="0" smtClean="0">
                <a:latin typeface="Arial" charset="0"/>
              </a:rPr>
              <a:t> </a:t>
            </a:r>
            <a:r>
              <a:rPr lang="en-US" b="1" dirty="0" smtClean="0">
                <a:latin typeface="Arial" charset="0"/>
              </a:rPr>
              <a:t>is a measure of the amount of matter contained in an object.</a:t>
            </a:r>
            <a:endParaRPr lang="en-US" dirty="0" smtClean="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dirty="0" smtClean="0"/>
              <a:t>Mass </a:t>
            </a:r>
            <a:r>
              <a:rPr lang="en-US" dirty="0"/>
              <a:t>is a scalar quantity.</a:t>
            </a:r>
          </a:p>
        </p:txBody>
      </p:sp>
      <p:pic>
        <p:nvPicPr>
          <p:cNvPr id="4102" name="Picture 6" descr="fig04_0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3048000"/>
            <a:ext cx="4892675" cy="32924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E1029"/>
                </a:solidFill>
                <a:latin typeface="Arial" charset="0"/>
                <a:cs typeface="Arial" charset="0"/>
              </a:rPr>
              <a:t>Newton's First Law Of Motion</a:t>
            </a:r>
            <a:r>
              <a:rPr lang="en-US" b="1" dirty="0">
                <a:solidFill>
                  <a:srgbClr val="009999"/>
                </a:solidFill>
                <a:latin typeface="Arial" charset="0"/>
                <a:cs typeface="Arial" charset="0"/>
              </a:rPr>
              <a:t/>
            </a:r>
            <a:br>
              <a:rPr lang="en-US" b="1" dirty="0">
                <a:solidFill>
                  <a:srgbClr val="009999"/>
                </a:solidFill>
                <a:latin typeface="Arial" charset="0"/>
                <a:cs typeface="Arial" charset="0"/>
              </a:rPr>
            </a:br>
            <a:endParaRPr lang="en-US" b="1" dirty="0">
              <a:solidFill>
                <a:srgbClr val="009999"/>
              </a:solidFill>
              <a:latin typeface="Arial" charset="0"/>
              <a:cs typeface="Arial" charset="0"/>
            </a:endParaRP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2819400" y="1905000"/>
            <a:ext cx="58674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An object continues in a state of rest or in a state of motion at a constant speed along a straight line, unless compelled to change that state by a net </a:t>
            </a:r>
            <a:r>
              <a:rPr lang="en-US" dirty="0">
                <a:solidFill>
                  <a:srgbClr val="009900"/>
                </a:solidFill>
              </a:rPr>
              <a:t>force</a:t>
            </a:r>
            <a:r>
              <a:rPr lang="en-US" dirty="0"/>
              <a:t>.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2895600" y="3886200"/>
            <a:ext cx="5715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 dirty="0"/>
              <a:t>The net force is the vector sum of all of the forces acting on the object.</a:t>
            </a:r>
            <a:endParaRPr lang="en-US" dirty="0"/>
          </a:p>
        </p:txBody>
      </p:sp>
      <p:pic>
        <p:nvPicPr>
          <p:cNvPr id="5129" name="Picture 9" descr="D:\PhsH\media\content\main\graphics\illustr\ch4\fig04_0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2057400"/>
            <a:ext cx="2046288" cy="3086100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457200" y="5181600"/>
            <a:ext cx="80772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009900"/>
                </a:solidFill>
              </a:rPr>
              <a:t>Inertia</a:t>
            </a:r>
            <a:r>
              <a:rPr lang="en-US" dirty="0" smtClean="0"/>
              <a:t> is the natural tendency of an object to remain at rest or in motion at a constant speed along a straight line. </a:t>
            </a:r>
          </a:p>
          <a:p>
            <a:pPr>
              <a:spcBef>
                <a:spcPct val="50000"/>
              </a:spcBef>
            </a:pPr>
            <a:r>
              <a:rPr lang="en-US" dirty="0" smtClean="0"/>
              <a:t>The </a:t>
            </a:r>
            <a:r>
              <a:rPr lang="en-US" dirty="0" smtClean="0">
                <a:solidFill>
                  <a:srgbClr val="009900"/>
                </a:solidFill>
              </a:rPr>
              <a:t>mass</a:t>
            </a:r>
            <a:r>
              <a:rPr lang="en-US" dirty="0" smtClean="0"/>
              <a:t> of an object is a quantitative measure of inertia.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6" grpId="0" build="p"/>
      <p:bldP spid="5127" grpId="0" build="p"/>
      <p:bldP spid="8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Text Box 3"/>
          <p:cNvSpPr txBox="1">
            <a:spLocks noChangeArrowheads="1"/>
          </p:cNvSpPr>
          <p:nvPr/>
        </p:nvSpPr>
        <p:spPr bwMode="auto">
          <a:xfrm>
            <a:off x="533400" y="1905000"/>
            <a:ext cx="79248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>
                <a:latin typeface="Arial" charset="0"/>
              </a:rPr>
              <a:t>The net force on an object is the vector sum of all forces acting on that object.</a:t>
            </a:r>
          </a:p>
        </p:txBody>
      </p:sp>
      <p:sp>
        <p:nvSpPr>
          <p:cNvPr id="71684" name="Text Box 4"/>
          <p:cNvSpPr txBox="1">
            <a:spLocks noChangeArrowheads="1"/>
          </p:cNvSpPr>
          <p:nvPr/>
        </p:nvSpPr>
        <p:spPr bwMode="auto">
          <a:xfrm>
            <a:off x="1295400" y="3429000"/>
            <a:ext cx="24907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u="sng">
                <a:latin typeface="Arial" charset="0"/>
              </a:rPr>
              <a:t>Individual Forces</a:t>
            </a:r>
          </a:p>
        </p:txBody>
      </p:sp>
      <p:sp>
        <p:nvSpPr>
          <p:cNvPr id="71685" name="Text Box 5"/>
          <p:cNvSpPr txBox="1">
            <a:spLocks noChangeArrowheads="1"/>
          </p:cNvSpPr>
          <p:nvPr/>
        </p:nvSpPr>
        <p:spPr bwMode="auto">
          <a:xfrm>
            <a:off x="5562600" y="3429000"/>
            <a:ext cx="1522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u="sng">
                <a:latin typeface="Arial" charset="0"/>
              </a:rPr>
              <a:t>Net Force</a:t>
            </a:r>
          </a:p>
        </p:txBody>
      </p:sp>
      <p:sp>
        <p:nvSpPr>
          <p:cNvPr id="71686" name="Rectangle 6"/>
          <p:cNvSpPr>
            <a:spLocks noChangeArrowheads="1"/>
          </p:cNvSpPr>
          <p:nvPr/>
        </p:nvSpPr>
        <p:spPr bwMode="auto">
          <a:xfrm>
            <a:off x="1981200" y="4343400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687" name="Line 7"/>
          <p:cNvSpPr>
            <a:spLocks noChangeShapeType="1"/>
          </p:cNvSpPr>
          <p:nvPr/>
        </p:nvSpPr>
        <p:spPr bwMode="auto">
          <a:xfrm>
            <a:off x="2895600" y="4724400"/>
            <a:ext cx="1371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688" name="Text Box 8"/>
          <p:cNvSpPr txBox="1">
            <a:spLocks noChangeArrowheads="1"/>
          </p:cNvSpPr>
          <p:nvPr/>
        </p:nvSpPr>
        <p:spPr bwMode="auto">
          <a:xfrm>
            <a:off x="3124200" y="4953000"/>
            <a:ext cx="828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10 N</a:t>
            </a:r>
          </a:p>
        </p:txBody>
      </p:sp>
      <p:sp>
        <p:nvSpPr>
          <p:cNvPr id="71689" name="Text Box 9"/>
          <p:cNvSpPr txBox="1">
            <a:spLocks noChangeArrowheads="1"/>
          </p:cNvSpPr>
          <p:nvPr/>
        </p:nvSpPr>
        <p:spPr bwMode="auto">
          <a:xfrm>
            <a:off x="990600" y="4953000"/>
            <a:ext cx="658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4 N</a:t>
            </a:r>
          </a:p>
        </p:txBody>
      </p:sp>
      <p:sp>
        <p:nvSpPr>
          <p:cNvPr id="71690" name="Rectangle 10"/>
          <p:cNvSpPr>
            <a:spLocks noChangeArrowheads="1"/>
          </p:cNvSpPr>
          <p:nvPr/>
        </p:nvSpPr>
        <p:spPr bwMode="auto">
          <a:xfrm>
            <a:off x="5715000" y="4419600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691" name="Line 11"/>
          <p:cNvSpPr>
            <a:spLocks noChangeShapeType="1"/>
          </p:cNvSpPr>
          <p:nvPr/>
        </p:nvSpPr>
        <p:spPr bwMode="auto">
          <a:xfrm>
            <a:off x="6629400" y="4876800"/>
            <a:ext cx="838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692" name="Text Box 12"/>
          <p:cNvSpPr txBox="1">
            <a:spLocks noChangeArrowheads="1"/>
          </p:cNvSpPr>
          <p:nvPr/>
        </p:nvSpPr>
        <p:spPr bwMode="auto">
          <a:xfrm>
            <a:off x="6934200" y="5105400"/>
            <a:ext cx="658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6 N</a:t>
            </a:r>
          </a:p>
        </p:txBody>
      </p:sp>
      <p:sp>
        <p:nvSpPr>
          <p:cNvPr id="71693" name="Line 13"/>
          <p:cNvSpPr>
            <a:spLocks noChangeShapeType="1"/>
          </p:cNvSpPr>
          <p:nvPr/>
        </p:nvSpPr>
        <p:spPr bwMode="auto">
          <a:xfrm flipH="1">
            <a:off x="1447800" y="47244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694" name="Rectangle 14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/>
              <a:t>Net Force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1219200" y="1295400"/>
            <a:ext cx="24907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u="sng">
                <a:latin typeface="Arial" charset="0"/>
              </a:rPr>
              <a:t>Individual Forces</a:t>
            </a:r>
          </a:p>
        </p:txBody>
      </p:sp>
      <p:sp>
        <p:nvSpPr>
          <p:cNvPr id="73732" name="Text Box 4"/>
          <p:cNvSpPr txBox="1">
            <a:spLocks noChangeArrowheads="1"/>
          </p:cNvSpPr>
          <p:nvPr/>
        </p:nvSpPr>
        <p:spPr bwMode="auto">
          <a:xfrm>
            <a:off x="5410200" y="1371600"/>
            <a:ext cx="1522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u="sng">
                <a:latin typeface="Arial" charset="0"/>
              </a:rPr>
              <a:t>Net Force</a:t>
            </a:r>
          </a:p>
        </p:txBody>
      </p:sp>
      <p:sp>
        <p:nvSpPr>
          <p:cNvPr id="73733" name="Rectangle 5"/>
          <p:cNvSpPr>
            <a:spLocks noChangeArrowheads="1"/>
          </p:cNvSpPr>
          <p:nvPr/>
        </p:nvSpPr>
        <p:spPr bwMode="auto">
          <a:xfrm>
            <a:off x="1143000" y="4114800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34" name="Text Box 6"/>
          <p:cNvSpPr txBox="1">
            <a:spLocks noChangeArrowheads="1"/>
          </p:cNvSpPr>
          <p:nvPr/>
        </p:nvSpPr>
        <p:spPr bwMode="auto">
          <a:xfrm>
            <a:off x="609600" y="3429000"/>
            <a:ext cx="658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3 N</a:t>
            </a:r>
          </a:p>
        </p:txBody>
      </p:sp>
      <p:sp>
        <p:nvSpPr>
          <p:cNvPr id="73735" name="Text Box 7"/>
          <p:cNvSpPr txBox="1">
            <a:spLocks noChangeArrowheads="1"/>
          </p:cNvSpPr>
          <p:nvPr/>
        </p:nvSpPr>
        <p:spPr bwMode="auto">
          <a:xfrm>
            <a:off x="2362200" y="4876800"/>
            <a:ext cx="658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4 N</a:t>
            </a:r>
          </a:p>
        </p:txBody>
      </p:sp>
      <p:sp>
        <p:nvSpPr>
          <p:cNvPr id="73736" name="Rectangle 8"/>
          <p:cNvSpPr>
            <a:spLocks noChangeArrowheads="1"/>
          </p:cNvSpPr>
          <p:nvPr/>
        </p:nvSpPr>
        <p:spPr bwMode="auto">
          <a:xfrm>
            <a:off x="5638800" y="3657600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37" name="Text Box 9"/>
          <p:cNvSpPr txBox="1">
            <a:spLocks noChangeArrowheads="1"/>
          </p:cNvSpPr>
          <p:nvPr/>
        </p:nvSpPr>
        <p:spPr bwMode="auto">
          <a:xfrm>
            <a:off x="6096000" y="2590800"/>
            <a:ext cx="658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5 N</a:t>
            </a:r>
          </a:p>
        </p:txBody>
      </p:sp>
      <p:sp>
        <p:nvSpPr>
          <p:cNvPr id="73738" name="Line 10"/>
          <p:cNvSpPr>
            <a:spLocks noChangeShapeType="1"/>
          </p:cNvSpPr>
          <p:nvPr/>
        </p:nvSpPr>
        <p:spPr bwMode="auto">
          <a:xfrm>
            <a:off x="2057400" y="46482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3739" name="Line 11"/>
          <p:cNvSpPr>
            <a:spLocks noChangeShapeType="1"/>
          </p:cNvSpPr>
          <p:nvPr/>
        </p:nvSpPr>
        <p:spPr bwMode="auto">
          <a:xfrm flipV="1">
            <a:off x="1600200" y="3124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3740" name="Line 12"/>
          <p:cNvSpPr>
            <a:spLocks noChangeShapeType="1"/>
          </p:cNvSpPr>
          <p:nvPr/>
        </p:nvSpPr>
        <p:spPr bwMode="auto">
          <a:xfrm flipV="1">
            <a:off x="6553200" y="2362200"/>
            <a:ext cx="9144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3741" name="Line 13"/>
          <p:cNvSpPr>
            <a:spLocks noChangeShapeType="1"/>
          </p:cNvSpPr>
          <p:nvPr/>
        </p:nvSpPr>
        <p:spPr bwMode="auto">
          <a:xfrm>
            <a:off x="6553200" y="3657600"/>
            <a:ext cx="7620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3742" name="Text Box 14"/>
          <p:cNvSpPr txBox="1">
            <a:spLocks noChangeArrowheads="1"/>
          </p:cNvSpPr>
          <p:nvPr/>
        </p:nvSpPr>
        <p:spPr bwMode="auto">
          <a:xfrm>
            <a:off x="7832725" y="3160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sz="1800">
              <a:latin typeface="Arial" charset="0"/>
            </a:endParaRPr>
          </a:p>
        </p:txBody>
      </p:sp>
      <p:graphicFrame>
        <p:nvGraphicFramePr>
          <p:cNvPr id="73743" name="Object 15"/>
          <p:cNvGraphicFramePr>
            <a:graphicFrameLocks noGrp="1" noChangeAspect="1"/>
          </p:cNvGraphicFramePr>
          <p:nvPr>
            <p:ph sz="half" idx="2"/>
          </p:nvPr>
        </p:nvGraphicFramePr>
        <p:xfrm>
          <a:off x="6802438" y="3357563"/>
          <a:ext cx="504825" cy="411162"/>
        </p:xfrm>
        <a:graphic>
          <a:graphicData uri="http://schemas.openxmlformats.org/presentationml/2006/ole">
            <p:oleObj spid="_x0000_s73744" name="Equation" r:id="rId3" imgW="241195" imgH="203112" progId="Equation.3">
              <p:embed/>
            </p:oleObj>
          </a:graphicData>
        </a:graphic>
      </p:graphicFrame>
      <p:sp>
        <p:nvSpPr>
          <p:cNvPr id="73744" name="Rectangle 16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Net Force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b="1">
                <a:solidFill>
                  <a:srgbClr val="000000"/>
                </a:solidFill>
                <a:latin typeface="Arial" charset="0"/>
                <a:cs typeface="Arial" charset="0"/>
              </a:rPr>
              <a:t>Pushing a Stalled Car</a:t>
            </a:r>
          </a:p>
        </p:txBody>
      </p:sp>
      <p:pic>
        <p:nvPicPr>
          <p:cNvPr id="44038" name="Picture 6" descr="D:\PhsH\media\content\main\graphics\illustr\ch4\fig04_0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1600200"/>
            <a:ext cx="6550025" cy="24463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5779" name="Object 3"/>
          <p:cNvGraphicFramePr>
            <a:graphicFrameLocks noGrp="1" noChangeAspect="1"/>
          </p:cNvGraphicFramePr>
          <p:nvPr>
            <p:ph sz="half" idx="1"/>
          </p:nvPr>
        </p:nvGraphicFramePr>
        <p:xfrm>
          <a:off x="3733800" y="3429000"/>
          <a:ext cx="1109663" cy="869950"/>
        </p:xfrm>
        <a:graphic>
          <a:graphicData uri="http://schemas.openxmlformats.org/presentationml/2006/ole">
            <p:oleObj spid="_x0000_s75783" name="Equation" r:id="rId3" imgW="342751" imgH="279279" progId="Equation.3">
              <p:embed/>
            </p:oleObj>
          </a:graphicData>
        </a:graphic>
      </p:graphicFrame>
      <p:sp>
        <p:nvSpPr>
          <p:cNvPr id="75780" name="Text Box 4"/>
          <p:cNvSpPr txBox="1">
            <a:spLocks noChangeArrowheads="1"/>
          </p:cNvSpPr>
          <p:nvPr/>
        </p:nvSpPr>
        <p:spPr bwMode="auto">
          <a:xfrm>
            <a:off x="609600" y="1905000"/>
            <a:ext cx="7331075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4000">
                <a:latin typeface="Arial" charset="0"/>
              </a:rPr>
              <a:t>Mathematically, the net force is </a:t>
            </a:r>
          </a:p>
          <a:p>
            <a:r>
              <a:rPr lang="en-US" sz="4000">
                <a:latin typeface="Arial" charset="0"/>
              </a:rPr>
              <a:t>written as</a:t>
            </a:r>
          </a:p>
        </p:txBody>
      </p:sp>
      <p:sp>
        <p:nvSpPr>
          <p:cNvPr id="75781" name="Text Box 5"/>
          <p:cNvSpPr txBox="1">
            <a:spLocks noChangeArrowheads="1"/>
          </p:cNvSpPr>
          <p:nvPr/>
        </p:nvSpPr>
        <p:spPr bwMode="auto">
          <a:xfrm>
            <a:off x="4251325" y="2779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sz="1800">
              <a:latin typeface="Arial" charset="0"/>
            </a:endParaRPr>
          </a:p>
        </p:txBody>
      </p:sp>
      <p:graphicFrame>
        <p:nvGraphicFramePr>
          <p:cNvPr id="75782" name="Rectangle 6"/>
          <p:cNvGraphicFramePr>
            <a:graphicFrameLocks noGrp="1"/>
          </p:cNvGraphicFramePr>
          <p:nvPr>
            <p:ph sz="half" idx="2"/>
          </p:nvPr>
        </p:nvGraphicFramePr>
        <p:xfrm>
          <a:off x="4643438" y="2814638"/>
          <a:ext cx="3814762" cy="2447925"/>
        </p:xfrm>
        <a:graphic>
          <a:graphicData uri="http://schemas.openxmlformats.org/presentationml/2006/ole">
            <p:oleObj spid="_x0000_s75784" name="Equation" r:id="rId4" imgW="0" imgH="0" progId="Equation.3">
              <p:embed/>
            </p:oleObj>
          </a:graphicData>
        </a:graphic>
      </p:graphicFrame>
      <p:sp>
        <p:nvSpPr>
          <p:cNvPr id="75783" name="Text Box 7"/>
          <p:cNvSpPr txBox="1">
            <a:spLocks noChangeArrowheads="1"/>
          </p:cNvSpPr>
          <p:nvPr/>
        </p:nvSpPr>
        <p:spPr bwMode="auto">
          <a:xfrm>
            <a:off x="609600" y="4724400"/>
            <a:ext cx="7331075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4000">
                <a:latin typeface="Arial" charset="0"/>
              </a:rPr>
              <a:t>where the Greek letter sigma denotes the vector sum.</a:t>
            </a:r>
          </a:p>
        </p:txBody>
      </p:sp>
      <p:sp>
        <p:nvSpPr>
          <p:cNvPr id="75784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Net Force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009999"/>
                </a:solidFill>
                <a:latin typeface="Arial" charset="0"/>
                <a:cs typeface="Arial" charset="0"/>
              </a:rPr>
              <a:t>Newton's Second Law of Motion</a:t>
            </a:r>
            <a:r>
              <a:rPr lang="en-US" b="1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br>
              <a:rPr lang="en-US" b="1">
                <a:solidFill>
                  <a:srgbClr val="000000"/>
                </a:solidFill>
                <a:latin typeface="Arial" charset="0"/>
                <a:cs typeface="Arial" charset="0"/>
              </a:rPr>
            </a:br>
            <a:endParaRPr lang="en-US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graphicFrame>
        <p:nvGraphicFramePr>
          <p:cNvPr id="60422" name="Object 6"/>
          <p:cNvGraphicFramePr>
            <a:graphicFrameLocks noGrp="1" noChangeAspect="1"/>
          </p:cNvGraphicFramePr>
          <p:nvPr>
            <p:ph sz="half" idx="1"/>
          </p:nvPr>
        </p:nvGraphicFramePr>
        <p:xfrm>
          <a:off x="1676400" y="4648200"/>
          <a:ext cx="2286000" cy="1751013"/>
        </p:xfrm>
        <a:graphic>
          <a:graphicData uri="http://schemas.openxmlformats.org/presentationml/2006/ole">
            <p:oleObj spid="_x0000_s60425" name="Equation" r:id="rId3" imgW="596900" imgH="457200" progId="Equation.3">
              <p:embed/>
            </p:oleObj>
          </a:graphicData>
        </a:graphic>
      </p:graphicFrame>
      <p:sp>
        <p:nvSpPr>
          <p:cNvPr id="60419" name="Text Box 3"/>
          <p:cNvSpPr txBox="1">
            <a:spLocks noChangeArrowheads="1"/>
          </p:cNvSpPr>
          <p:nvPr/>
        </p:nvSpPr>
        <p:spPr bwMode="auto">
          <a:xfrm>
            <a:off x="533400" y="1676400"/>
            <a:ext cx="7924800" cy="283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00"/>
                </a:solidFill>
              </a:rPr>
              <a:t>Newton’s second law is a relationship between acceleration, forces, and mass. </a:t>
            </a:r>
            <a:endParaRPr lang="en-US" dirty="0"/>
          </a:p>
          <a:p>
            <a:pPr>
              <a:spcBef>
                <a:spcPct val="50000"/>
              </a:spcBef>
            </a:pPr>
            <a:r>
              <a:rPr lang="en-US" dirty="0"/>
              <a:t>When a net external </a:t>
            </a:r>
            <a:r>
              <a:rPr lang="en-US" dirty="0">
                <a:solidFill>
                  <a:srgbClr val="009900"/>
                </a:solidFill>
              </a:rPr>
              <a:t>force</a:t>
            </a:r>
            <a:r>
              <a:rPr lang="en-US" dirty="0"/>
              <a:t> acts on an object of </a:t>
            </a:r>
            <a:r>
              <a:rPr lang="en-US" dirty="0">
                <a:solidFill>
                  <a:srgbClr val="009900"/>
                </a:solidFill>
              </a:rPr>
              <a:t>mass</a:t>
            </a:r>
            <a:r>
              <a:rPr lang="en-US" dirty="0"/>
              <a:t> </a:t>
            </a:r>
            <a:r>
              <a:rPr lang="en-US" i="1" dirty="0"/>
              <a:t>m</a:t>
            </a:r>
            <a:r>
              <a:rPr lang="en-US" dirty="0"/>
              <a:t>, the </a:t>
            </a:r>
            <a:r>
              <a:rPr lang="en-US" dirty="0">
                <a:solidFill>
                  <a:srgbClr val="009900"/>
                </a:solidFill>
              </a:rPr>
              <a:t>acceleration</a:t>
            </a:r>
            <a:r>
              <a:rPr lang="en-US" dirty="0"/>
              <a:t> </a:t>
            </a:r>
            <a:r>
              <a:rPr lang="en-US" b="1" dirty="0"/>
              <a:t>a</a:t>
            </a:r>
            <a:r>
              <a:rPr lang="en-US" dirty="0"/>
              <a:t> that results is directly proportional to the net force and has a magnitude that is inversely proportional to the mass. The direction of the acceleration is the same as the direction of the net force.</a:t>
            </a:r>
          </a:p>
        </p:txBody>
      </p:sp>
      <p:graphicFrame>
        <p:nvGraphicFramePr>
          <p:cNvPr id="60424" name="Object 8"/>
          <p:cNvGraphicFramePr>
            <a:graphicFrameLocks noGrp="1" noChangeAspect="1"/>
          </p:cNvGraphicFramePr>
          <p:nvPr>
            <p:ph sz="half" idx="2"/>
          </p:nvPr>
        </p:nvGraphicFramePr>
        <p:xfrm>
          <a:off x="5257800" y="4953000"/>
          <a:ext cx="2819400" cy="1149350"/>
        </p:xfrm>
        <a:graphic>
          <a:graphicData uri="http://schemas.openxmlformats.org/presentationml/2006/ole">
            <p:oleObj spid="_x0000_s60426" name="Equation" r:id="rId4" imgW="685800" imgH="279400" progId="Equation.3">
              <p:embed/>
            </p:oleObj>
          </a:graphicData>
        </a:graphic>
      </p:graphicFrame>
      <p:sp>
        <p:nvSpPr>
          <p:cNvPr id="60426" name="Text Box 10"/>
          <p:cNvSpPr txBox="1">
            <a:spLocks noChangeArrowheads="1"/>
          </p:cNvSpPr>
          <p:nvPr/>
        </p:nvSpPr>
        <p:spPr bwMode="auto">
          <a:xfrm>
            <a:off x="609600" y="64008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 dirty="0"/>
              <a:t>SI Unit of Force:</a:t>
            </a:r>
            <a:r>
              <a:rPr lang="en-US" dirty="0"/>
              <a:t> : kg · m/s</a:t>
            </a:r>
            <a:r>
              <a:rPr lang="en-US" baseline="30000" dirty="0"/>
              <a:t>2</a:t>
            </a:r>
            <a:r>
              <a:rPr lang="en-US" dirty="0"/>
              <a:t> = </a:t>
            </a:r>
            <a:r>
              <a:rPr lang="en-US" dirty="0" err="1"/>
              <a:t>newton</a:t>
            </a:r>
            <a:r>
              <a:rPr lang="en-US" dirty="0"/>
              <a:t> (N)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0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0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04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build="p"/>
      <p:bldP spid="60426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</TotalTime>
  <Words>435</Words>
  <Application>Microsoft Office PowerPoint</Application>
  <PresentationFormat>On-screen Show (4:3)</PresentationFormat>
  <Paragraphs>48</Paragraphs>
  <Slides>13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Default Design</vt:lpstr>
      <vt:lpstr>Equation</vt:lpstr>
      <vt:lpstr>CH4: Forces and Newton's Laws of Motion</vt:lpstr>
      <vt:lpstr>The Concept of Force  </vt:lpstr>
      <vt:lpstr>Mass</vt:lpstr>
      <vt:lpstr>Newton's First Law Of Motion </vt:lpstr>
      <vt:lpstr>Net Force</vt:lpstr>
      <vt:lpstr>Net Force</vt:lpstr>
      <vt:lpstr>Pushing a Stalled Car</vt:lpstr>
      <vt:lpstr>Net Force</vt:lpstr>
      <vt:lpstr>Newton's Second Law of Motion  </vt:lpstr>
      <vt:lpstr>Units</vt:lpstr>
      <vt:lpstr>Newton's Third Law of Motion </vt:lpstr>
      <vt:lpstr> Examples of Newton's 3rd Law  </vt:lpstr>
      <vt:lpstr>Example </vt:lpstr>
    </vt:vector>
  </TitlesOfParts>
  <Company>Winthrop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 H A P T E R   4 Forces and Newton's Laws of Motion</dc:title>
  <dc:creator>visitor</dc:creator>
  <cp:lastModifiedBy>mahes</cp:lastModifiedBy>
  <cp:revision>20</cp:revision>
  <dcterms:created xsi:type="dcterms:W3CDTF">2003-09-09T15:25:54Z</dcterms:created>
  <dcterms:modified xsi:type="dcterms:W3CDTF">2016-09-20T01:17:23Z</dcterms:modified>
</cp:coreProperties>
</file>